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69" r:id="rId3"/>
    <p:sldId id="270" r:id="rId4"/>
    <p:sldId id="286" r:id="rId5"/>
    <p:sldId id="283" r:id="rId6"/>
    <p:sldId id="274" r:id="rId7"/>
    <p:sldId id="275" r:id="rId8"/>
    <p:sldId id="276" r:id="rId9"/>
    <p:sldId id="278" r:id="rId10"/>
    <p:sldId id="279" r:id="rId11"/>
    <p:sldId id="280" r:id="rId12"/>
    <p:sldId id="281" r:id="rId13"/>
    <p:sldId id="284" r:id="rId14"/>
    <p:sldId id="285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EC0EA-7963-4DA6-81F1-29B683B250A4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5213F-238A-4A10-AF39-C4235E98B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37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5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4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2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6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8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7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87515-2088-4F36-81F1-80FE529CAAB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DAE0-3AEB-4C95-BD6B-7B1336907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of Software Project</a:t>
            </a:r>
            <a:br>
              <a:rPr lang="en-US" dirty="0" smtClean="0"/>
            </a:br>
            <a:r>
              <a:rPr lang="en-US" dirty="0" smtClean="0"/>
              <a:t>CSM 32152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Software Configuration Management (SCM)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24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72E417-5FD3-4F6E-BC33-E98CE7DE7BC5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ko-KR" sz="120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Access and Synchronization Control</a:t>
            </a:r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304800" y="3505200"/>
            <a:ext cx="1447800" cy="990600"/>
          </a:xfrm>
          <a:prstGeom prst="flowChartProcess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7391400" y="3505200"/>
            <a:ext cx="1447800" cy="990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8309" name="Oval 5"/>
          <p:cNvSpPr>
            <a:spLocks noChangeArrowheads="1"/>
          </p:cNvSpPr>
          <p:nvPr/>
        </p:nvSpPr>
        <p:spPr bwMode="auto">
          <a:xfrm>
            <a:off x="4495800" y="19812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8310" name="Oval 6"/>
          <p:cNvSpPr>
            <a:spLocks noChangeArrowheads="1"/>
          </p:cNvSpPr>
          <p:nvPr/>
        </p:nvSpPr>
        <p:spPr bwMode="auto">
          <a:xfrm>
            <a:off x="2971800" y="3733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8311" name="Oval 7"/>
          <p:cNvSpPr>
            <a:spLocks noChangeArrowheads="1"/>
          </p:cNvSpPr>
          <p:nvPr/>
        </p:nvSpPr>
        <p:spPr bwMode="auto">
          <a:xfrm>
            <a:off x="4424363" y="5257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567238" y="2309813"/>
            <a:ext cx="12239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Check-In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4381500" y="5592763"/>
            <a:ext cx="1409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Check-Out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381000" y="3546475"/>
            <a:ext cx="1284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Software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Engineer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7475538" y="3581400"/>
            <a:ext cx="1300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Project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Database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3101975" y="3910013"/>
            <a:ext cx="1038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Access</a:t>
            </a:r>
          </a:p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Control</a:t>
            </a:r>
          </a:p>
        </p:txBody>
      </p:sp>
      <p:cxnSp>
        <p:nvCxnSpPr>
          <p:cNvPr id="98317" name="AutoShape 13"/>
          <p:cNvCxnSpPr>
            <a:cxnSpLocks noChangeShapeType="1"/>
            <a:stCxn id="98307" idx="0"/>
            <a:endCxn id="98309" idx="3"/>
          </p:cNvCxnSpPr>
          <p:nvPr/>
        </p:nvCxnSpPr>
        <p:spPr bwMode="auto">
          <a:xfrm flipV="1">
            <a:off x="1028700" y="2970213"/>
            <a:ext cx="3656013" cy="5222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18" name="AutoShape 14"/>
          <p:cNvCxnSpPr>
            <a:cxnSpLocks noChangeShapeType="1"/>
            <a:endCxn id="98309" idx="1"/>
          </p:cNvCxnSpPr>
          <p:nvPr/>
        </p:nvCxnSpPr>
        <p:spPr bwMode="auto">
          <a:xfrm flipV="1">
            <a:off x="609600" y="2135188"/>
            <a:ext cx="4075113" cy="137001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19" name="AutoShape 15"/>
          <p:cNvCxnSpPr>
            <a:cxnSpLocks noChangeShapeType="1"/>
            <a:stCxn id="98309" idx="4"/>
            <a:endCxn id="98310" idx="7"/>
          </p:cNvCxnSpPr>
          <p:nvPr/>
        </p:nvCxnSpPr>
        <p:spPr bwMode="auto">
          <a:xfrm flipH="1">
            <a:off x="4078288" y="3136900"/>
            <a:ext cx="1065212" cy="7508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0" name="AutoShape 16"/>
          <p:cNvCxnSpPr>
            <a:cxnSpLocks noChangeShapeType="1"/>
            <a:stCxn id="98308" idx="1"/>
            <a:endCxn id="98310" idx="6"/>
          </p:cNvCxnSpPr>
          <p:nvPr/>
        </p:nvCxnSpPr>
        <p:spPr bwMode="auto">
          <a:xfrm flipH="1">
            <a:off x="4279900" y="4000500"/>
            <a:ext cx="3098800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1" name="AutoShape 17"/>
          <p:cNvCxnSpPr>
            <a:cxnSpLocks noChangeShapeType="1"/>
            <a:stCxn id="98311" idx="1"/>
            <a:endCxn id="98310" idx="4"/>
          </p:cNvCxnSpPr>
          <p:nvPr/>
        </p:nvCxnSpPr>
        <p:spPr bwMode="auto">
          <a:xfrm flipH="1" flipV="1">
            <a:off x="3619500" y="4889500"/>
            <a:ext cx="993775" cy="522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2" name="AutoShape 18"/>
          <p:cNvCxnSpPr>
            <a:cxnSpLocks noChangeShapeType="1"/>
            <a:stCxn id="98309" idx="6"/>
            <a:endCxn id="98308" idx="0"/>
          </p:cNvCxnSpPr>
          <p:nvPr/>
        </p:nvCxnSpPr>
        <p:spPr bwMode="auto">
          <a:xfrm>
            <a:off x="5803900" y="2552700"/>
            <a:ext cx="2311400" cy="93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3" name="AutoShape 19"/>
          <p:cNvCxnSpPr>
            <a:cxnSpLocks noChangeShapeType="1"/>
            <a:stCxn id="98308" idx="2"/>
            <a:endCxn id="98311" idx="7"/>
          </p:cNvCxnSpPr>
          <p:nvPr/>
        </p:nvCxnSpPr>
        <p:spPr bwMode="auto">
          <a:xfrm flipH="1">
            <a:off x="5530850" y="4508500"/>
            <a:ext cx="2584450" cy="903288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8324" name="AutoShape 20"/>
          <p:cNvCxnSpPr>
            <a:cxnSpLocks noChangeShapeType="1"/>
            <a:stCxn id="98313" idx="1"/>
            <a:endCxn id="98307" idx="2"/>
          </p:cNvCxnSpPr>
          <p:nvPr/>
        </p:nvCxnSpPr>
        <p:spPr bwMode="auto">
          <a:xfrm flipH="1" flipV="1">
            <a:off x="1028700" y="4508500"/>
            <a:ext cx="3352800" cy="1298575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6400800" y="23304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5308600" y="3733800"/>
            <a:ext cx="162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Ownership Info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3429000" y="26812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Audit Info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6477000" y="50736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1066800" y="20574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(Modified Version)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1066800" y="5257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(Extracted Version)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4876800" y="32004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Unlock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4064000" y="4800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37264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32DE2B-3E1E-4096-94FA-E97CC3EB72AA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ko-KR" sz="120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Access and Synchronization Control</a:t>
            </a:r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auto">
          <a:xfrm>
            <a:off x="304800" y="3505200"/>
            <a:ext cx="1447800" cy="990600"/>
          </a:xfrm>
          <a:prstGeom prst="flowChartProcess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7391400" y="3505200"/>
            <a:ext cx="1447800" cy="990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4495800" y="19812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2971800" y="3733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4424363" y="5257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4567238" y="2309813"/>
            <a:ext cx="12239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Check-In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4381500" y="5592763"/>
            <a:ext cx="1409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Check-Out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81000" y="3546475"/>
            <a:ext cx="1284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Software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Engineer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7475538" y="3581400"/>
            <a:ext cx="1300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Project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Database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3101975" y="3910013"/>
            <a:ext cx="1038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Access</a:t>
            </a:r>
          </a:p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Control</a:t>
            </a:r>
          </a:p>
        </p:txBody>
      </p:sp>
      <p:cxnSp>
        <p:nvCxnSpPr>
          <p:cNvPr id="99341" name="AutoShape 13"/>
          <p:cNvCxnSpPr>
            <a:cxnSpLocks noChangeShapeType="1"/>
            <a:stCxn id="99331" idx="0"/>
            <a:endCxn id="99333" idx="3"/>
          </p:cNvCxnSpPr>
          <p:nvPr/>
        </p:nvCxnSpPr>
        <p:spPr bwMode="auto">
          <a:xfrm flipV="1">
            <a:off x="1028700" y="2970213"/>
            <a:ext cx="3656013" cy="522287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42" name="AutoShape 14"/>
          <p:cNvCxnSpPr>
            <a:cxnSpLocks noChangeShapeType="1"/>
            <a:endCxn id="99333" idx="1"/>
          </p:cNvCxnSpPr>
          <p:nvPr/>
        </p:nvCxnSpPr>
        <p:spPr bwMode="auto">
          <a:xfrm flipV="1">
            <a:off x="609600" y="2135188"/>
            <a:ext cx="4075113" cy="1370012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43" name="AutoShape 15"/>
          <p:cNvCxnSpPr>
            <a:cxnSpLocks noChangeShapeType="1"/>
            <a:stCxn id="99333" idx="4"/>
            <a:endCxn id="99334" idx="7"/>
          </p:cNvCxnSpPr>
          <p:nvPr/>
        </p:nvCxnSpPr>
        <p:spPr bwMode="auto">
          <a:xfrm flipH="1">
            <a:off x="4078288" y="3136900"/>
            <a:ext cx="1065212" cy="7508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44" name="AutoShape 16"/>
          <p:cNvCxnSpPr>
            <a:cxnSpLocks noChangeShapeType="1"/>
            <a:stCxn id="99332" idx="1"/>
            <a:endCxn id="99334" idx="6"/>
          </p:cNvCxnSpPr>
          <p:nvPr/>
        </p:nvCxnSpPr>
        <p:spPr bwMode="auto">
          <a:xfrm flipH="1">
            <a:off x="4279900" y="4000500"/>
            <a:ext cx="3098800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45" name="AutoShape 17"/>
          <p:cNvCxnSpPr>
            <a:cxnSpLocks noChangeShapeType="1"/>
            <a:stCxn id="99335" idx="1"/>
            <a:endCxn id="99334" idx="4"/>
          </p:cNvCxnSpPr>
          <p:nvPr/>
        </p:nvCxnSpPr>
        <p:spPr bwMode="auto">
          <a:xfrm flipH="1" flipV="1">
            <a:off x="3619500" y="4889500"/>
            <a:ext cx="993775" cy="522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46" name="AutoShape 18"/>
          <p:cNvCxnSpPr>
            <a:cxnSpLocks noChangeShapeType="1"/>
            <a:stCxn id="99333" idx="6"/>
            <a:endCxn id="99332" idx="0"/>
          </p:cNvCxnSpPr>
          <p:nvPr/>
        </p:nvCxnSpPr>
        <p:spPr bwMode="auto">
          <a:xfrm>
            <a:off x="5803900" y="2552700"/>
            <a:ext cx="2311400" cy="93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47" name="AutoShape 19"/>
          <p:cNvCxnSpPr>
            <a:cxnSpLocks noChangeShapeType="1"/>
            <a:stCxn id="99332" idx="2"/>
            <a:endCxn id="99335" idx="7"/>
          </p:cNvCxnSpPr>
          <p:nvPr/>
        </p:nvCxnSpPr>
        <p:spPr bwMode="auto">
          <a:xfrm flipH="1">
            <a:off x="5530850" y="4508500"/>
            <a:ext cx="2584450" cy="903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9348" name="AutoShape 20"/>
          <p:cNvCxnSpPr>
            <a:cxnSpLocks noChangeShapeType="1"/>
            <a:stCxn id="99337" idx="1"/>
            <a:endCxn id="99331" idx="2"/>
          </p:cNvCxnSpPr>
          <p:nvPr/>
        </p:nvCxnSpPr>
        <p:spPr bwMode="auto">
          <a:xfrm flipH="1" flipV="1">
            <a:off x="1028700" y="4508500"/>
            <a:ext cx="3352800" cy="12985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6400800" y="23304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5308600" y="3733800"/>
            <a:ext cx="162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Ownership Info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429000" y="26812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Audit Info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6477000" y="50736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1066800" y="20574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(Modified Version)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1066800" y="5257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(Extracted Version)</a:t>
            </a:r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4876800" y="32004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Unlock</a:t>
            </a:r>
          </a:p>
        </p:txBody>
      </p:sp>
      <p:sp>
        <p:nvSpPr>
          <p:cNvPr id="99356" name="Text Box 28"/>
          <p:cNvSpPr txBox="1">
            <a:spLocks noChangeArrowheads="1"/>
          </p:cNvSpPr>
          <p:nvPr/>
        </p:nvSpPr>
        <p:spPr bwMode="auto">
          <a:xfrm>
            <a:off x="4064000" y="4800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13463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72D56E-DE39-427D-A1CB-B72B32B0B926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ko-KR" sz="120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Access and Synchronization Control</a:t>
            </a:r>
          </a:p>
        </p:txBody>
      </p:sp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304800" y="3505200"/>
            <a:ext cx="1447800" cy="990600"/>
          </a:xfrm>
          <a:prstGeom prst="flowChartProcess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7391400" y="3505200"/>
            <a:ext cx="1447800" cy="990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4495800" y="19812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auto">
          <a:xfrm>
            <a:off x="2971800" y="3733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auto">
          <a:xfrm>
            <a:off x="4424363" y="5257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567238" y="2309813"/>
            <a:ext cx="12239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Check-In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4381500" y="5592763"/>
            <a:ext cx="1409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Check-Out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81000" y="3546475"/>
            <a:ext cx="1284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Software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Engineer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7475538" y="3581400"/>
            <a:ext cx="1300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Project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Database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3101975" y="3910013"/>
            <a:ext cx="1038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Access</a:t>
            </a:r>
          </a:p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Control</a:t>
            </a:r>
          </a:p>
        </p:txBody>
      </p:sp>
      <p:cxnSp>
        <p:nvCxnSpPr>
          <p:cNvPr id="97293" name="AutoShape 13"/>
          <p:cNvCxnSpPr>
            <a:cxnSpLocks noChangeShapeType="1"/>
            <a:stCxn id="97283" idx="0"/>
            <a:endCxn id="97285" idx="3"/>
          </p:cNvCxnSpPr>
          <p:nvPr/>
        </p:nvCxnSpPr>
        <p:spPr bwMode="auto">
          <a:xfrm flipV="1">
            <a:off x="1028700" y="2970213"/>
            <a:ext cx="3656013" cy="5222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94" name="AutoShape 14"/>
          <p:cNvCxnSpPr>
            <a:cxnSpLocks noChangeShapeType="1"/>
            <a:endCxn id="97285" idx="1"/>
          </p:cNvCxnSpPr>
          <p:nvPr/>
        </p:nvCxnSpPr>
        <p:spPr bwMode="auto">
          <a:xfrm flipV="1">
            <a:off x="609600" y="2135188"/>
            <a:ext cx="4075113" cy="137001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95" name="AutoShape 15"/>
          <p:cNvCxnSpPr>
            <a:cxnSpLocks noChangeShapeType="1"/>
            <a:stCxn id="97285" idx="4"/>
            <a:endCxn id="97286" idx="7"/>
          </p:cNvCxnSpPr>
          <p:nvPr/>
        </p:nvCxnSpPr>
        <p:spPr bwMode="auto">
          <a:xfrm flipH="1">
            <a:off x="4078288" y="3136900"/>
            <a:ext cx="1065212" cy="750888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96" name="AutoShape 16"/>
          <p:cNvCxnSpPr>
            <a:cxnSpLocks noChangeShapeType="1"/>
            <a:stCxn id="97284" idx="1"/>
            <a:endCxn id="97286" idx="6"/>
          </p:cNvCxnSpPr>
          <p:nvPr/>
        </p:nvCxnSpPr>
        <p:spPr bwMode="auto">
          <a:xfrm flipH="1">
            <a:off x="4279900" y="4000500"/>
            <a:ext cx="3098800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97" name="AutoShape 17"/>
          <p:cNvCxnSpPr>
            <a:cxnSpLocks noChangeShapeType="1"/>
            <a:stCxn id="97287" idx="1"/>
            <a:endCxn id="97286" idx="4"/>
          </p:cNvCxnSpPr>
          <p:nvPr/>
        </p:nvCxnSpPr>
        <p:spPr bwMode="auto">
          <a:xfrm flipH="1" flipV="1">
            <a:off x="3619500" y="4889500"/>
            <a:ext cx="993775" cy="522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98" name="AutoShape 18"/>
          <p:cNvCxnSpPr>
            <a:cxnSpLocks noChangeShapeType="1"/>
            <a:stCxn id="97285" idx="6"/>
            <a:endCxn id="97284" idx="0"/>
          </p:cNvCxnSpPr>
          <p:nvPr/>
        </p:nvCxnSpPr>
        <p:spPr bwMode="auto">
          <a:xfrm>
            <a:off x="5803900" y="2552700"/>
            <a:ext cx="2311400" cy="939800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7299" name="AutoShape 19"/>
          <p:cNvCxnSpPr>
            <a:cxnSpLocks noChangeShapeType="1"/>
            <a:stCxn id="97284" idx="2"/>
            <a:endCxn id="97287" idx="7"/>
          </p:cNvCxnSpPr>
          <p:nvPr/>
        </p:nvCxnSpPr>
        <p:spPr bwMode="auto">
          <a:xfrm flipH="1">
            <a:off x="5530850" y="4508500"/>
            <a:ext cx="2584450" cy="903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7300" name="AutoShape 20"/>
          <p:cNvCxnSpPr>
            <a:cxnSpLocks noChangeShapeType="1"/>
            <a:stCxn id="97289" idx="1"/>
            <a:endCxn id="97283" idx="2"/>
          </p:cNvCxnSpPr>
          <p:nvPr/>
        </p:nvCxnSpPr>
        <p:spPr bwMode="auto">
          <a:xfrm flipH="1" flipV="1">
            <a:off x="1028700" y="4508500"/>
            <a:ext cx="3352800" cy="12985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97301" name="Text Box 21"/>
          <p:cNvSpPr txBox="1">
            <a:spLocks noChangeArrowheads="1"/>
          </p:cNvSpPr>
          <p:nvPr/>
        </p:nvSpPr>
        <p:spPr bwMode="auto">
          <a:xfrm>
            <a:off x="6400800" y="23304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7302" name="Text Box 22"/>
          <p:cNvSpPr txBox="1">
            <a:spLocks noChangeArrowheads="1"/>
          </p:cNvSpPr>
          <p:nvPr/>
        </p:nvSpPr>
        <p:spPr bwMode="auto">
          <a:xfrm>
            <a:off x="5308600" y="3733800"/>
            <a:ext cx="162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Ownership Info</a:t>
            </a:r>
          </a:p>
        </p:txBody>
      </p:sp>
      <p:sp>
        <p:nvSpPr>
          <p:cNvPr id="97303" name="Text Box 23"/>
          <p:cNvSpPr txBox="1">
            <a:spLocks noChangeArrowheads="1"/>
          </p:cNvSpPr>
          <p:nvPr/>
        </p:nvSpPr>
        <p:spPr bwMode="auto">
          <a:xfrm>
            <a:off x="3429000" y="26812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Audit Info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6477000" y="50736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7305" name="Text Box 25"/>
          <p:cNvSpPr txBox="1">
            <a:spLocks noChangeArrowheads="1"/>
          </p:cNvSpPr>
          <p:nvPr/>
        </p:nvSpPr>
        <p:spPr bwMode="auto">
          <a:xfrm>
            <a:off x="1066800" y="20574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(Modified Version)</a:t>
            </a:r>
          </a:p>
        </p:txBody>
      </p:sp>
      <p:sp>
        <p:nvSpPr>
          <p:cNvPr id="97306" name="Text Box 26"/>
          <p:cNvSpPr txBox="1">
            <a:spLocks noChangeArrowheads="1"/>
          </p:cNvSpPr>
          <p:nvPr/>
        </p:nvSpPr>
        <p:spPr bwMode="auto">
          <a:xfrm>
            <a:off x="1066800" y="52578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(Extracted Version)</a:t>
            </a:r>
          </a:p>
        </p:txBody>
      </p:sp>
      <p:sp>
        <p:nvSpPr>
          <p:cNvPr id="97307" name="Text Box 27"/>
          <p:cNvSpPr txBox="1">
            <a:spLocks noChangeArrowheads="1"/>
          </p:cNvSpPr>
          <p:nvPr/>
        </p:nvSpPr>
        <p:spPr bwMode="auto">
          <a:xfrm>
            <a:off x="4876800" y="32004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Unlock</a:t>
            </a:r>
          </a:p>
        </p:txBody>
      </p:sp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4064000" y="4800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Lock</a:t>
            </a:r>
          </a:p>
        </p:txBody>
      </p:sp>
    </p:spTree>
    <p:extLst>
      <p:ext uri="{BB962C8B-B14F-4D97-AF65-F5344CB8AC3E}">
        <p14:creationId xmlns:p14="http://schemas.microsoft.com/office/powerpoint/2010/main" val="21368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6" name="AutoShape 12"/>
          <p:cNvSpPr>
            <a:spLocks noChangeArrowheads="1"/>
          </p:cNvSpPr>
          <p:nvPr/>
        </p:nvSpPr>
        <p:spPr bwMode="auto">
          <a:xfrm>
            <a:off x="655238" y="1118813"/>
            <a:ext cx="7769029" cy="4791879"/>
          </a:xfrm>
          <a:prstGeom prst="verticalScroll">
            <a:avLst>
              <a:gd name="adj" fmla="val 12500"/>
            </a:avLst>
          </a:prstGeom>
          <a:solidFill>
            <a:srgbClr val="EAEAEA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Tasks for the Configuration Managers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1739970" y="2092141"/>
            <a:ext cx="5640608" cy="688952"/>
          </a:xfrm>
          <a:prstGeom prst="rect">
            <a:avLst/>
          </a:prstGeom>
          <a:solidFill>
            <a:srgbClr val="FFECD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68686"/>
            </a:outerShdw>
          </a:effectLst>
        </p:spPr>
        <p:txBody>
          <a:bodyPr wrap="none" anchor="ctr"/>
          <a:lstStyle/>
          <a:p>
            <a:pPr algn="ctr"/>
            <a:r>
              <a:rPr lang="en-US" sz="1847"/>
              <a:t>Define configuration items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1739970" y="3081593"/>
            <a:ext cx="5640608" cy="688952"/>
          </a:xfrm>
          <a:prstGeom prst="rect">
            <a:avLst/>
          </a:prstGeom>
          <a:solidFill>
            <a:srgbClr val="FFECD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68686"/>
            </a:outerShdw>
          </a:effectLst>
        </p:spPr>
        <p:txBody>
          <a:bodyPr wrap="none" anchor="ctr"/>
          <a:lstStyle/>
          <a:p>
            <a:pPr algn="ctr"/>
            <a:r>
              <a:rPr lang="en-US" sz="1847"/>
              <a:t>Define promote /release policies</a:t>
            </a:r>
            <a:endParaRPr lang="en-US" sz="1662"/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1739970" y="4050523"/>
            <a:ext cx="5640608" cy="688952"/>
          </a:xfrm>
          <a:prstGeom prst="rect">
            <a:avLst/>
          </a:prstGeom>
          <a:solidFill>
            <a:srgbClr val="FFECD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68686"/>
            </a:outerShdw>
          </a:effectLst>
        </p:spPr>
        <p:txBody>
          <a:bodyPr wrap="none" anchor="ctr"/>
          <a:lstStyle/>
          <a:p>
            <a:pPr algn="ctr"/>
            <a:r>
              <a:rPr lang="en-US" sz="1847"/>
              <a:t>Define responsibilities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1739970" y="5034111"/>
            <a:ext cx="5640608" cy="688952"/>
          </a:xfrm>
          <a:prstGeom prst="rect">
            <a:avLst/>
          </a:prstGeom>
          <a:solidFill>
            <a:srgbClr val="FFECD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68686"/>
            </a:outerShdw>
          </a:effectLst>
        </p:spPr>
        <p:txBody>
          <a:bodyPr wrap="none" anchor="ctr"/>
          <a:lstStyle/>
          <a:p>
            <a:pPr algn="ctr"/>
            <a:r>
              <a:rPr lang="en-US" sz="1847"/>
              <a:t>Set up configuration management system</a:t>
            </a:r>
            <a:endParaRPr lang="en-US" sz="1662"/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3047930" y="1262117"/>
            <a:ext cx="3965766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CD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62"/>
              <a:t>SCMP following the IEEE 828-1990 standard</a:t>
            </a:r>
          </a:p>
        </p:txBody>
      </p:sp>
    </p:spTree>
    <p:extLst>
      <p:ext uri="{BB962C8B-B14F-4D97-AF65-F5344CB8AC3E}">
        <p14:creationId xmlns:p14="http://schemas.microsoft.com/office/powerpoint/2010/main" val="366011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56" grpId="0" animBg="1"/>
      <p:bldP spid="236554" grpId="0" animBg="1" autoUpdateAnimBg="0"/>
      <p:bldP spid="2365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Tools for Software Configuration Management</a:t>
            </a:r>
          </a:p>
        </p:txBody>
      </p:sp>
      <p:sp>
        <p:nvSpPr>
          <p:cNvPr id="2406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32574" y="1417638"/>
            <a:ext cx="8254226" cy="51304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Software configuration management is normally supported by tools with different functionality.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RCS</a:t>
            </a:r>
          </a:p>
          <a:p>
            <a:pPr lvl="2"/>
            <a:r>
              <a:rPr lang="en-US" dirty="0"/>
              <a:t>very old but still in use; only version control system</a:t>
            </a:r>
          </a:p>
          <a:p>
            <a:pPr lvl="1"/>
            <a:r>
              <a:rPr lang="en-US" dirty="0"/>
              <a:t>CVS (Concurrent Version Control)</a:t>
            </a:r>
          </a:p>
          <a:p>
            <a:pPr lvl="2"/>
            <a:r>
              <a:rPr lang="en-US" dirty="0"/>
              <a:t>based on RCS, allows concurrent working without locking</a:t>
            </a:r>
          </a:p>
          <a:p>
            <a:pPr lvl="2"/>
            <a:r>
              <a:rPr lang="de-DE" dirty="0"/>
              <a:t>http://www.cvshome.org/</a:t>
            </a:r>
            <a:endParaRPr lang="en-US" dirty="0"/>
          </a:p>
          <a:p>
            <a:pPr lvl="2"/>
            <a:r>
              <a:rPr lang="en-US" dirty="0" err="1"/>
              <a:t>CVSWeb</a:t>
            </a:r>
            <a:r>
              <a:rPr lang="en-US" dirty="0"/>
              <a:t>: Web Frontend to CVS</a:t>
            </a:r>
          </a:p>
          <a:p>
            <a:pPr lvl="1"/>
            <a:r>
              <a:rPr lang="en-US" dirty="0"/>
              <a:t>Perforce</a:t>
            </a:r>
          </a:p>
          <a:p>
            <a:pPr lvl="2"/>
            <a:r>
              <a:rPr lang="en-US" dirty="0"/>
              <a:t>Repository server; keeps track of developer’s activities</a:t>
            </a:r>
          </a:p>
          <a:p>
            <a:pPr lvl="2"/>
            <a:r>
              <a:rPr lang="de-DE" dirty="0"/>
              <a:t>http://www.perforce.com</a:t>
            </a:r>
            <a:endParaRPr lang="en-US" dirty="0"/>
          </a:p>
          <a:p>
            <a:pPr lvl="1"/>
            <a:r>
              <a:rPr lang="en-US" dirty="0" err="1"/>
              <a:t>ClearCase</a:t>
            </a:r>
            <a:endParaRPr lang="en-US" dirty="0"/>
          </a:p>
          <a:p>
            <a:pPr lvl="2"/>
            <a:r>
              <a:rPr lang="en-US" dirty="0"/>
              <a:t>Multiple servers, process modeling, policy check mechanisms</a:t>
            </a:r>
          </a:p>
          <a:p>
            <a:pPr lvl="2"/>
            <a:r>
              <a:rPr lang="de-DE" dirty="0"/>
              <a:t>http://www.rational.com/products/clearcase/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30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slides contains separated </a:t>
            </a:r>
            <a:r>
              <a:rPr lang="en-US" dirty="0" err="1" smtClean="0"/>
              <a:t>writen</a:t>
            </a:r>
            <a:r>
              <a:rPr lang="en-US" dirty="0" smtClean="0"/>
              <a:t>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8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BF0A10-CC95-4409-A167-79AF2E2FEA70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ko-KR" sz="1200"/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First Law of Systems Engineering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matter where you are in the system life cycle, </a:t>
            </a:r>
            <a:r>
              <a:rPr lang="en-US" altLang="en-US" smtClean="0">
                <a:solidFill>
                  <a:srgbClr val="0000F4"/>
                </a:solidFill>
              </a:rPr>
              <a:t>the system will change</a:t>
            </a:r>
            <a:r>
              <a:rPr lang="en-US" altLang="en-US" smtClean="0"/>
              <a:t>, and the desire to change it will persist throughout the lifecycle.</a:t>
            </a:r>
          </a:p>
          <a:p>
            <a:pPr eaLnBrk="1" hangingPunct="1"/>
            <a:r>
              <a:rPr lang="en-US" altLang="en-US" smtClean="0"/>
              <a:t>Q: Why?</a:t>
            </a:r>
          </a:p>
        </p:txBody>
      </p:sp>
    </p:spTree>
    <p:extLst>
      <p:ext uri="{BB962C8B-B14F-4D97-AF65-F5344CB8AC3E}">
        <p14:creationId xmlns:p14="http://schemas.microsoft.com/office/powerpoint/2010/main" val="256780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3C4675-FDD0-4908-8279-97467196B7E7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ko-KR" sz="1200"/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Configuration Management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90538" y="1600200"/>
            <a:ext cx="7815262" cy="44973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u="sng" smtClean="0"/>
              <a:t>Definition:</a:t>
            </a:r>
            <a:r>
              <a:rPr lang="en-US" altLang="en-US" smtClean="0">
                <a:solidFill>
                  <a:schemeClr val="accent2"/>
                </a:solidFill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800" smtClean="0"/>
              <a:t>The set of activities that have been developed </a:t>
            </a:r>
            <a:r>
              <a:rPr lang="en-US" altLang="en-US" sz="2800" smtClean="0">
                <a:solidFill>
                  <a:srgbClr val="0000F4"/>
                </a:solidFill>
              </a:rPr>
              <a:t>to manage change</a:t>
            </a:r>
            <a:r>
              <a:rPr lang="en-US" altLang="en-US" sz="2800" smtClean="0"/>
              <a:t> throughout the software life cycle.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u="sng" smtClean="0"/>
              <a:t>Purpose:</a:t>
            </a:r>
            <a:r>
              <a:rPr lang="en-US" altLang="en-US" smtClean="0">
                <a:solidFill>
                  <a:schemeClr val="accent2"/>
                </a:solidFill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sz="2800" smtClean="0"/>
              <a:t>Systematically </a:t>
            </a:r>
            <a:r>
              <a:rPr lang="en-US" altLang="en-US" sz="2800" i="1" smtClean="0">
                <a:solidFill>
                  <a:srgbClr val="0000F4"/>
                </a:solidFill>
              </a:rPr>
              <a:t>control</a:t>
            </a:r>
            <a:r>
              <a:rPr lang="en-US" altLang="en-US" sz="2800" smtClean="0">
                <a:solidFill>
                  <a:srgbClr val="0000F4"/>
                </a:solidFill>
              </a:rPr>
              <a:t> changes</a:t>
            </a:r>
            <a:r>
              <a:rPr lang="en-US" altLang="en-US" sz="2800" smtClean="0"/>
              <a:t> to the configuration and </a:t>
            </a:r>
            <a:r>
              <a:rPr lang="en-US" altLang="en-US" sz="2800" i="1" smtClean="0">
                <a:solidFill>
                  <a:srgbClr val="0000F4"/>
                </a:solidFill>
              </a:rPr>
              <a:t>maintain</a:t>
            </a:r>
            <a:r>
              <a:rPr lang="en-US" altLang="en-US" sz="2800" smtClean="0">
                <a:solidFill>
                  <a:srgbClr val="0000F4"/>
                </a:solidFill>
              </a:rPr>
              <a:t> the</a:t>
            </a:r>
            <a:r>
              <a:rPr lang="en-US" altLang="en-US" sz="2800" i="1" smtClean="0">
                <a:solidFill>
                  <a:srgbClr val="0000F4"/>
                </a:solidFill>
              </a:rPr>
              <a:t> integrity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olidFill>
                  <a:srgbClr val="0000F4"/>
                </a:solidFill>
              </a:rPr>
              <a:t>and</a:t>
            </a:r>
            <a:r>
              <a:rPr lang="en-US" altLang="en-US" sz="2800" i="1" smtClean="0">
                <a:solidFill>
                  <a:srgbClr val="0000F4"/>
                </a:solidFill>
              </a:rPr>
              <a:t> traceability</a:t>
            </a:r>
            <a:r>
              <a:rPr lang="en-US" altLang="en-US" sz="2800" smtClean="0"/>
              <a:t> of the configuration throughout the system</a:t>
            </a:r>
            <a:r>
              <a:rPr lang="ja-JP" altLang="en-US" sz="2800" smtClean="0">
                <a:ea typeface="MS PGothic" panose="020B0600070205080204" pitchFamily="34" charset="-128"/>
              </a:rPr>
              <a:t>’</a:t>
            </a:r>
            <a:r>
              <a:rPr lang="en-US" altLang="ja-JP" sz="2800" smtClean="0">
                <a:ea typeface="MS PGothic" panose="020B0600070205080204" pitchFamily="34" charset="-128"/>
              </a:rPr>
              <a:t>s life cycle.</a:t>
            </a: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4733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Configuration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Version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Variant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Revision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Baseline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1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Terminology: Configuration Item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Symbol" panose="05050102010706020507" pitchFamily="18" charset="2"/>
              <a:buNone/>
            </a:pPr>
            <a:r>
              <a:rPr lang="en-US"/>
              <a:t>   </a:t>
            </a:r>
            <a:r>
              <a:rPr lang="en-US" i="1"/>
              <a:t>“An aggregation of hardware, software, or both, that is designated for configuration management and treated as a single entity in the configuration management process.”</a:t>
            </a:r>
            <a:endParaRPr lang="en-US"/>
          </a:p>
          <a:p>
            <a:pPr>
              <a:buFont typeface="Wingdings" panose="05000000000000000000" pitchFamily="2" charset="2"/>
              <a:buChar char="ð"/>
            </a:pPr>
            <a:endParaRPr lang="en-US"/>
          </a:p>
          <a:p>
            <a:pPr>
              <a:buFont typeface="Wingdings" panose="05000000000000000000" pitchFamily="2" charset="2"/>
              <a:buChar char="v"/>
            </a:pPr>
            <a:r>
              <a:rPr lang="en-US" sz="1847"/>
              <a:t>Software configuration items are not only program code segments but all type of documents according to development, e.g</a:t>
            </a:r>
          </a:p>
          <a:p>
            <a:pPr lvl="1">
              <a:buFont typeface="Monotype Sorts" charset="2"/>
              <a:buChar char="í"/>
            </a:pPr>
            <a:r>
              <a:rPr lang="en-US" sz="1662"/>
              <a:t>all type of code files</a:t>
            </a:r>
          </a:p>
          <a:p>
            <a:pPr lvl="1">
              <a:buFont typeface="Monotype Sorts" charset="2"/>
              <a:buChar char="í"/>
            </a:pPr>
            <a:r>
              <a:rPr lang="en-US" sz="1662"/>
              <a:t>drivers for tests</a:t>
            </a:r>
          </a:p>
          <a:p>
            <a:pPr lvl="1">
              <a:buFont typeface="Monotype Sorts" charset="2"/>
              <a:buChar char="í"/>
            </a:pPr>
            <a:r>
              <a:rPr lang="en-US" sz="1662"/>
              <a:t>analysis or design documents</a:t>
            </a:r>
          </a:p>
          <a:p>
            <a:pPr lvl="1">
              <a:buFont typeface="Monotype Sorts" charset="2"/>
              <a:buChar char="í"/>
            </a:pPr>
            <a:r>
              <a:rPr lang="en-US" sz="1662"/>
              <a:t>user or developer manuals</a:t>
            </a:r>
          </a:p>
          <a:p>
            <a:pPr lvl="1">
              <a:buFont typeface="Monotype Sorts" charset="2"/>
              <a:buChar char="í"/>
            </a:pPr>
            <a:r>
              <a:rPr lang="en-US" sz="1662"/>
              <a:t>system configurations (e.g. version of compiler used)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47"/>
          </a:p>
          <a:p>
            <a:pPr>
              <a:buFont typeface="Wingdings" panose="05000000000000000000" pitchFamily="2" charset="2"/>
              <a:buChar char="v"/>
            </a:pPr>
            <a:r>
              <a:rPr lang="en-US" sz="1847"/>
              <a:t>In some systems, not only software but also hardware configuration items (CPUs, bus speed frequencies) exist!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15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929970-8B42-4371-BF47-7236315E7097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ko-KR" sz="1200"/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Elements of SCM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There are four elements of SCM: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Software Configuration Identification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mtClean="0"/>
              <a:t>Software Configuration Control</a:t>
            </a:r>
          </a:p>
          <a:p>
            <a:pPr marL="609600" indent="-609600" eaLnBrk="1" hangingPunct="1">
              <a:buFontTx/>
              <a:buAutoNum type="arabicPeriod" startAt="3"/>
            </a:pPr>
            <a:r>
              <a:rPr lang="en-US" altLang="en-US" smtClean="0"/>
              <a:t>Software Configuration Auditing</a:t>
            </a:r>
          </a:p>
          <a:p>
            <a:pPr marL="609600" indent="-609600" eaLnBrk="1" hangingPunct="1">
              <a:buFontTx/>
              <a:buAutoNum type="arabicPeriod" startAt="4"/>
            </a:pPr>
            <a:r>
              <a:rPr lang="en-US" altLang="en-US" smtClean="0"/>
              <a:t>Software Configuration Status Accounting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33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12C07F-D8C6-4288-9D96-A2EBFC3080C4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ko-KR" sz="1200"/>
          </a:p>
        </p:txBody>
      </p:sp>
      <p:sp>
        <p:nvSpPr>
          <p:cNvPr id="13315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Software Configuration Identification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7850" y="1524000"/>
            <a:ext cx="7804150" cy="4762500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 smtClean="0"/>
              <a:t>Provides labels for the baselines and their updates.</a:t>
            </a:r>
          </a:p>
          <a:p>
            <a:pPr marL="609600" indent="-609600" eaLnBrk="1" hangingPunct="1"/>
            <a:r>
              <a:rPr lang="en-US" altLang="en-US" sz="2800" smtClean="0"/>
              <a:t>Evolution graph: depicts versions/variants.</a:t>
            </a:r>
          </a:p>
          <a:p>
            <a:pPr marL="609600" indent="-609600" eaLnBrk="1" hangingPunct="1"/>
            <a:endParaRPr lang="en-US" altLang="en-US" sz="2800" smtClean="0"/>
          </a:p>
          <a:p>
            <a:pPr marL="609600" indent="-609600" eaLnBrk="1" hangingPunct="1"/>
            <a:endParaRPr lang="en-US" altLang="en-US" smtClean="0"/>
          </a:p>
          <a:p>
            <a:pPr marL="609600" indent="-609600" eaLnBrk="1" hangingPunct="1"/>
            <a:endParaRPr lang="en-US" altLang="en-US" smtClean="0"/>
          </a:p>
          <a:p>
            <a:pPr marL="609600" indent="-609600" eaLnBrk="1" hangingPunct="1"/>
            <a:endParaRPr lang="en-US" altLang="en-US" smtClean="0"/>
          </a:p>
          <a:p>
            <a:pPr marL="609600" indent="-609600" eaLnBrk="1" hangingPunct="1"/>
            <a:r>
              <a:rPr lang="en-US" altLang="en-US" sz="2800" smtClean="0"/>
              <a:t>An object may be represented by variant, versions, and components.</a:t>
            </a:r>
            <a:r>
              <a:rPr lang="en-US" altLang="en-US" smtClean="0"/>
              <a:t> 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1371600" y="36576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1.0</a:t>
            </a: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2514600" y="36576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1.1</a:t>
            </a: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3733800" y="36576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1.2</a:t>
            </a: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6934200" y="3048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1.4</a:t>
            </a: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5334000" y="3124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1.3</a:t>
            </a:r>
          </a:p>
        </p:txBody>
      </p:sp>
      <p:sp>
        <p:nvSpPr>
          <p:cNvPr id="44042" name="Oval 10"/>
          <p:cNvSpPr>
            <a:spLocks noChangeArrowheads="1"/>
          </p:cNvSpPr>
          <p:nvPr/>
        </p:nvSpPr>
        <p:spPr bwMode="auto">
          <a:xfrm>
            <a:off x="5486400" y="4191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2.0</a:t>
            </a:r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2819400" y="4572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1.1.1</a:t>
            </a:r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3810000" y="45720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1.1.2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9812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2819400" y="4191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34290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V="1">
            <a:off x="41148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V="1">
            <a:off x="4267200" y="3429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4343400" y="3962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59436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B23DC4-5917-4061-95ED-1CDB3244BB46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ko-KR" sz="120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Software Configuration Control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0525" y="1684338"/>
            <a:ext cx="8305800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800" smtClean="0"/>
              <a:t>Three basic ingredients to SCC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400" smtClean="0">
                <a:solidFill>
                  <a:srgbClr val="0000F4"/>
                </a:solidFill>
              </a:rPr>
              <a:t>Documentation</a:t>
            </a:r>
            <a:r>
              <a:rPr lang="en-US" altLang="en-US" sz="2400" smtClean="0"/>
              <a:t> for formally precipitating and defining a proposed change to a software system.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400" smtClean="0">
                <a:solidFill>
                  <a:srgbClr val="0000F4"/>
                </a:solidFill>
              </a:rPr>
              <a:t>An organizational body</a:t>
            </a:r>
            <a:r>
              <a:rPr lang="en-US" altLang="en-US" sz="2400" smtClean="0"/>
              <a:t> (Configuration Control  Board) for formally evaluating and approving or  disapproving a proposed change to a software system.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altLang="en-US" sz="2400" smtClean="0">
                <a:solidFill>
                  <a:srgbClr val="0000F4"/>
                </a:solidFill>
              </a:rPr>
              <a:t>Procedures</a:t>
            </a:r>
            <a:r>
              <a:rPr lang="en-US" altLang="en-US" sz="2400" smtClean="0"/>
              <a:t> for controlling changes to a software   system.</a:t>
            </a:r>
          </a:p>
        </p:txBody>
      </p:sp>
    </p:spTree>
    <p:extLst>
      <p:ext uri="{BB962C8B-B14F-4D97-AF65-F5344CB8AC3E}">
        <p14:creationId xmlns:p14="http://schemas.microsoft.com/office/powerpoint/2010/main" val="10041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2A6D3C-B76B-4F4D-AA9F-B7751DE0A201}" type="slidenum">
              <a:rPr lang="ko-KR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ko-KR" sz="1200"/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ko-KR" altLang="en-US" sz="1200"/>
              <a:t>CS 4311</a:t>
            </a:r>
            <a:endParaRPr lang="en-US" altLang="ko-KR" sz="12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Access and Synchronization Control</a:t>
            </a:r>
          </a:p>
        </p:txBody>
      </p:sp>
      <p:sp>
        <p:nvSpPr>
          <p:cNvPr id="92163" name="AutoShape 3"/>
          <p:cNvSpPr>
            <a:spLocks noChangeArrowheads="1"/>
          </p:cNvSpPr>
          <p:nvPr/>
        </p:nvSpPr>
        <p:spPr bwMode="auto">
          <a:xfrm>
            <a:off x="304800" y="3505200"/>
            <a:ext cx="1447800" cy="990600"/>
          </a:xfrm>
          <a:prstGeom prst="flowChartProcess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7391400" y="3505200"/>
            <a:ext cx="1447800" cy="990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2165" name="Oval 5"/>
          <p:cNvSpPr>
            <a:spLocks noChangeArrowheads="1"/>
          </p:cNvSpPr>
          <p:nvPr/>
        </p:nvSpPr>
        <p:spPr bwMode="auto">
          <a:xfrm>
            <a:off x="4495800" y="19812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2166" name="Oval 6"/>
          <p:cNvSpPr>
            <a:spLocks noChangeArrowheads="1"/>
          </p:cNvSpPr>
          <p:nvPr/>
        </p:nvSpPr>
        <p:spPr bwMode="auto">
          <a:xfrm>
            <a:off x="2971800" y="3733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4424363" y="5257800"/>
            <a:ext cx="1295400" cy="11430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sz="2400"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567238" y="2309813"/>
            <a:ext cx="12239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Check-In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4381500" y="5592763"/>
            <a:ext cx="1409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Check-Out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81000" y="3546475"/>
            <a:ext cx="1284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Software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Engineer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7475538" y="3581400"/>
            <a:ext cx="13001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Project</a:t>
            </a:r>
          </a:p>
          <a:p>
            <a:pPr algn="ctr"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Database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101975" y="3910013"/>
            <a:ext cx="1038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Access</a:t>
            </a:r>
          </a:p>
          <a:p>
            <a:pPr algn="ctr" eaLnBrk="1" hangingPunct="1"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Control</a:t>
            </a:r>
          </a:p>
        </p:txBody>
      </p:sp>
      <p:cxnSp>
        <p:nvCxnSpPr>
          <p:cNvPr id="92173" name="AutoShape 13"/>
          <p:cNvCxnSpPr>
            <a:cxnSpLocks noChangeShapeType="1"/>
            <a:stCxn id="92163" idx="0"/>
            <a:endCxn id="92165" idx="3"/>
          </p:cNvCxnSpPr>
          <p:nvPr/>
        </p:nvCxnSpPr>
        <p:spPr bwMode="auto">
          <a:xfrm flipV="1">
            <a:off x="1028700" y="2970213"/>
            <a:ext cx="3656013" cy="5222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2174" name="AutoShape 14"/>
          <p:cNvCxnSpPr>
            <a:cxnSpLocks noChangeShapeType="1"/>
            <a:endCxn id="92165" idx="1"/>
          </p:cNvCxnSpPr>
          <p:nvPr/>
        </p:nvCxnSpPr>
        <p:spPr bwMode="auto">
          <a:xfrm flipV="1">
            <a:off x="609600" y="2135188"/>
            <a:ext cx="4075113" cy="137001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2175" name="AutoShape 15"/>
          <p:cNvCxnSpPr>
            <a:cxnSpLocks noChangeShapeType="1"/>
            <a:stCxn id="92165" idx="4"/>
            <a:endCxn id="92166" idx="7"/>
          </p:cNvCxnSpPr>
          <p:nvPr/>
        </p:nvCxnSpPr>
        <p:spPr bwMode="auto">
          <a:xfrm flipH="1">
            <a:off x="4078288" y="3136900"/>
            <a:ext cx="1065212" cy="7508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2176" name="AutoShape 16"/>
          <p:cNvCxnSpPr>
            <a:cxnSpLocks noChangeShapeType="1"/>
            <a:stCxn id="92164" idx="1"/>
            <a:endCxn id="92166" idx="6"/>
          </p:cNvCxnSpPr>
          <p:nvPr/>
        </p:nvCxnSpPr>
        <p:spPr bwMode="auto">
          <a:xfrm flipH="1">
            <a:off x="4279900" y="4000500"/>
            <a:ext cx="3098800" cy="304800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2177" name="AutoShape 17"/>
          <p:cNvCxnSpPr>
            <a:cxnSpLocks noChangeShapeType="1"/>
          </p:cNvCxnSpPr>
          <p:nvPr/>
        </p:nvCxnSpPr>
        <p:spPr bwMode="auto">
          <a:xfrm flipH="1" flipV="1">
            <a:off x="3629025" y="4889500"/>
            <a:ext cx="993775" cy="522288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2178" name="AutoShape 18"/>
          <p:cNvCxnSpPr>
            <a:cxnSpLocks noChangeShapeType="1"/>
            <a:stCxn id="92165" idx="6"/>
            <a:endCxn id="92164" idx="0"/>
          </p:cNvCxnSpPr>
          <p:nvPr/>
        </p:nvCxnSpPr>
        <p:spPr bwMode="auto">
          <a:xfrm>
            <a:off x="5803900" y="2552700"/>
            <a:ext cx="2311400" cy="93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cxnSp>
        <p:nvCxnSpPr>
          <p:cNvPr id="92179" name="AutoShape 19"/>
          <p:cNvCxnSpPr>
            <a:cxnSpLocks noChangeShapeType="1"/>
            <a:stCxn id="92164" idx="2"/>
            <a:endCxn id="92167" idx="7"/>
          </p:cNvCxnSpPr>
          <p:nvPr/>
        </p:nvCxnSpPr>
        <p:spPr bwMode="auto">
          <a:xfrm flipH="1">
            <a:off x="5530850" y="4508500"/>
            <a:ext cx="2584450" cy="903288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6400800" y="23304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5308600" y="3733800"/>
            <a:ext cx="162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Ownership Info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3429000" y="268128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Audit Info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6477000" y="50736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(Baseline Version)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1066800" y="20574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(Modified Version)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4876800" y="32004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Unlock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4064000" y="4800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Lock</a:t>
            </a:r>
          </a:p>
        </p:txBody>
      </p:sp>
      <p:cxnSp>
        <p:nvCxnSpPr>
          <p:cNvPr id="92189" name="AutoShape 29"/>
          <p:cNvCxnSpPr>
            <a:cxnSpLocks noChangeShapeType="1"/>
          </p:cNvCxnSpPr>
          <p:nvPr/>
        </p:nvCxnSpPr>
        <p:spPr bwMode="auto">
          <a:xfrm flipH="1" flipV="1">
            <a:off x="990600" y="4492625"/>
            <a:ext cx="3352800" cy="1298575"/>
          </a:xfrm>
          <a:prstGeom prst="straightConnector1">
            <a:avLst/>
          </a:prstGeom>
          <a:noFill/>
          <a:ln w="25400">
            <a:solidFill>
              <a:srgbClr val="0000F4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cxnSp>
      <p:sp>
        <p:nvSpPr>
          <p:cNvPr id="92190" name="Text Box 30"/>
          <p:cNvSpPr txBox="1">
            <a:spLocks noChangeArrowheads="1"/>
          </p:cNvSpPr>
          <p:nvPr/>
        </p:nvSpPr>
        <p:spPr bwMode="auto">
          <a:xfrm>
            <a:off x="1219200" y="55626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Configuration Object</a:t>
            </a:r>
          </a:p>
          <a:p>
            <a:pPr algn="ctr" eaLnBrk="1" hangingPunct="1"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12558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On-screen Show (4:3)</PresentationFormat>
  <Paragraphs>178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맑은 고딕</vt:lpstr>
      <vt:lpstr>MS PGothic</vt:lpstr>
      <vt:lpstr>MS PGothic</vt:lpstr>
      <vt:lpstr>Arial</vt:lpstr>
      <vt:lpstr>Calibri</vt:lpstr>
      <vt:lpstr>Monotype Sorts</vt:lpstr>
      <vt:lpstr>Symbol</vt:lpstr>
      <vt:lpstr>Times New Roman</vt:lpstr>
      <vt:lpstr>Wingdings</vt:lpstr>
      <vt:lpstr>Office Theme</vt:lpstr>
      <vt:lpstr>Management of Software Project CSM 32152</vt:lpstr>
      <vt:lpstr>First Law of Systems Engineering</vt:lpstr>
      <vt:lpstr>Configuration Management</vt:lpstr>
      <vt:lpstr>Terminology</vt:lpstr>
      <vt:lpstr>Terminology: Configuration Item</vt:lpstr>
      <vt:lpstr>Elements of SCM</vt:lpstr>
      <vt:lpstr>Software Configuration Identification</vt:lpstr>
      <vt:lpstr>Software Configuration Control</vt:lpstr>
      <vt:lpstr>Access and Synchronization Control</vt:lpstr>
      <vt:lpstr>Access and Synchronization Control</vt:lpstr>
      <vt:lpstr>Access and Synchronization Control</vt:lpstr>
      <vt:lpstr>Access and Synchronization Control</vt:lpstr>
      <vt:lpstr>Tasks for the Configuration Managers</vt:lpstr>
      <vt:lpstr>Tools for Software Configuration Management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Software Project CSM 32152</dc:title>
  <dc:creator>admin</dc:creator>
  <cp:lastModifiedBy>admin</cp:lastModifiedBy>
  <cp:revision>1</cp:revision>
  <dcterms:modified xsi:type="dcterms:W3CDTF">2015-11-18T05:52:36Z</dcterms:modified>
</cp:coreProperties>
</file>